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4" r:id="rId3"/>
    <p:sldId id="257" r:id="rId4"/>
    <p:sldId id="258" r:id="rId5"/>
    <p:sldId id="262" r:id="rId6"/>
    <p:sldId id="260" r:id="rId7"/>
    <p:sldId id="259" r:id="rId8"/>
    <p:sldId id="277" r:id="rId9"/>
    <p:sldId id="278" r:id="rId10"/>
    <p:sldId id="279" r:id="rId11"/>
    <p:sldId id="263" r:id="rId12"/>
    <p:sldId id="273" r:id="rId13"/>
    <p:sldId id="280" r:id="rId14"/>
    <p:sldId id="281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606E1-62DF-A04A-B3A7-C4B968606CF1}" type="datetimeFigureOut">
              <a:rPr lang="nb-NO" smtClean="0"/>
              <a:t>16.03.14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F9C6-8905-CF45-9978-6E27AAA665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34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F9C6-8905-CF45-9978-6E27AAA665A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70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16.03.14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b-NO" smtClean="0"/>
              <a:t>Dra bildet til plassholderen eller klikk ikonet for å legge til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diagram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mult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16.03.14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v.rds.yahoo.com/_ylt=A0geunctrsBM.V0AqSs3PaMX;_ylu=X3oDMTBvMmFkM29rBHBndANhdl9pbWdfcmVzdWx0BHNlYwNzcg--/SIG=16utd511h/EXP=1287782317/**http:/theultimateperulist.blogspot.com/?widgetType=BlogArchive&amp;amp;widgetId=BlogArchive1&amp;amp;action=toggle&amp;amp;dir=open&amp;amp;toggle=MONTHLY-1225515600000&amp;amp;toggleopen=MONTHLY-1228107600000" TargetMode="Externa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v.rds.yahoo.com/_ylt=A0geunpZrMBMvwMBEC03PaMX;_ylu=X3oDMTBvMmFkM29rBHBndANhdl9pbWdfcmVzdWx0BHNlYwNzcg--/SIG=13e15mi8f/EXP=1287781849/**http:/www.hwlhk.com/en/wealthy.php?newsId=315&amp;amp;newsTypeId=14&amp;amp;newsSubTypeId=7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09305" y="1128954"/>
            <a:ext cx="8029143" cy="308573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5300" b="1" dirty="0" smtClean="0">
                <a:effectLst/>
              </a:rPr>
              <a:t>Barna som ikke ble født…Hva koster svangerskaps-avbrudd for Norge?</a:t>
            </a:r>
            <a:r>
              <a:rPr lang="nb-NO" sz="4900" b="1" dirty="0">
                <a:effectLst/>
              </a:rPr>
              <a:t/>
            </a:r>
            <a:br>
              <a:rPr lang="nb-NO" sz="4900" b="1" dirty="0">
                <a:effectLst/>
              </a:rPr>
            </a:b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142976" y="5629086"/>
            <a:ext cx="6629424" cy="728871"/>
          </a:xfrm>
        </p:spPr>
        <p:txBody>
          <a:bodyPr/>
          <a:lstStyle/>
          <a:p>
            <a:r>
              <a:rPr lang="nb-NO" dirty="0" err="1" smtClean="0">
                <a:solidFill>
                  <a:srgbClr val="002060"/>
                </a:solidFill>
              </a:rPr>
              <a:t>jan.norum@uit.no</a:t>
            </a:r>
            <a:endParaRPr lang="nb-NO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Newb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278" y="4214686"/>
            <a:ext cx="2262170" cy="2262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17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901700" y="188159"/>
            <a:ext cx="4052134" cy="646012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b-NO" b="1" u="sng" dirty="0" smtClean="0"/>
              <a:t>Svangerskapsavbrudd</a:t>
            </a:r>
          </a:p>
          <a:p>
            <a:r>
              <a:rPr lang="nb-NO" sz="2400" dirty="0" smtClean="0"/>
              <a:t>S1 (Helsetjenesten)</a:t>
            </a:r>
          </a:p>
          <a:p>
            <a:pPr lvl="1"/>
            <a:r>
              <a:rPr lang="nb-NO" dirty="0" smtClean="0"/>
              <a:t>Ingen svangerskaps-kontroll/fødsel…</a:t>
            </a:r>
          </a:p>
          <a:p>
            <a:r>
              <a:rPr lang="nb-NO" sz="2400" dirty="0" smtClean="0"/>
              <a:t>S2 (Pasient/familie)</a:t>
            </a:r>
          </a:p>
          <a:p>
            <a:pPr lvl="1"/>
            <a:r>
              <a:rPr lang="nb-NO" dirty="0" smtClean="0"/>
              <a:t>Ingen egenandeler transport</a:t>
            </a:r>
          </a:p>
          <a:p>
            <a:pPr lvl="1"/>
            <a:r>
              <a:rPr lang="nb-NO" dirty="0" smtClean="0"/>
              <a:t>Ingen oppvekstkostnader</a:t>
            </a:r>
          </a:p>
          <a:p>
            <a:r>
              <a:rPr lang="nb-NO" sz="2400" dirty="0" smtClean="0"/>
              <a:t>S3 (Andre sektorer)</a:t>
            </a:r>
          </a:p>
          <a:p>
            <a:pPr lvl="1"/>
            <a:r>
              <a:rPr lang="nb-NO" dirty="0" smtClean="0"/>
              <a:t>Ingen barnetrygd/permisjoner/utdanningskostnader</a:t>
            </a:r>
          </a:p>
          <a:p>
            <a:r>
              <a:rPr lang="nb-NO" sz="2400" dirty="0" smtClean="0"/>
              <a:t>S4 (Produksjonsgevinst)</a:t>
            </a:r>
          </a:p>
          <a:p>
            <a:pPr lvl="1"/>
            <a:r>
              <a:rPr lang="nb-NO" dirty="0" smtClean="0"/>
              <a:t>Ingen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749800" y="188159"/>
            <a:ext cx="4299814" cy="646012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b-NO" b="1" u="sng" dirty="0" smtClean="0"/>
              <a:t>Fødsel</a:t>
            </a:r>
          </a:p>
          <a:p>
            <a:r>
              <a:rPr lang="nb-NO" sz="2400" dirty="0" smtClean="0"/>
              <a:t>S1 (Helsetjenesten)</a:t>
            </a:r>
          </a:p>
          <a:p>
            <a:pPr lvl="1"/>
            <a:r>
              <a:rPr lang="nb-NO" dirty="0" smtClean="0"/>
              <a:t>Kostnader v/abort.</a:t>
            </a:r>
          </a:p>
          <a:p>
            <a:r>
              <a:rPr lang="nb-NO" sz="2400" dirty="0"/>
              <a:t>S4 (</a:t>
            </a:r>
            <a:r>
              <a:rPr lang="nb-NO" sz="2400" dirty="0" smtClean="0"/>
              <a:t>Produksjonsgevinst)</a:t>
            </a:r>
          </a:p>
          <a:p>
            <a:pPr lvl="1"/>
            <a:r>
              <a:rPr lang="nb-NO" b="1" dirty="0" smtClean="0">
                <a:solidFill>
                  <a:srgbClr val="0000FF"/>
                </a:solidFill>
              </a:rPr>
              <a:t>Produksjonsgevinst.</a:t>
            </a:r>
          </a:p>
          <a:p>
            <a:pPr lvl="2"/>
            <a:r>
              <a:rPr lang="nb-NO" sz="2400" b="1" dirty="0" smtClean="0">
                <a:solidFill>
                  <a:srgbClr val="0000FF"/>
                </a:solidFill>
              </a:rPr>
              <a:t>I Norge: 70% i arbeid</a:t>
            </a:r>
          </a:p>
          <a:p>
            <a:pPr lvl="3"/>
            <a:r>
              <a:rPr lang="nb-NO" sz="2400" b="1" dirty="0" smtClean="0">
                <a:solidFill>
                  <a:srgbClr val="0000FF"/>
                </a:solidFill>
              </a:rPr>
              <a:t>inntekt €79,808/år. Ungdom lavere inntekt. Derfor beregnet 50% (av 70%)</a:t>
            </a:r>
          </a:p>
          <a:p>
            <a:pPr lvl="1"/>
            <a:r>
              <a:rPr lang="nb-NO" b="1" dirty="0" smtClean="0">
                <a:solidFill>
                  <a:srgbClr val="0000FF"/>
                </a:solidFill>
              </a:rPr>
              <a:t>Leveårsgevinst (Statistisk sentralbyrå</a:t>
            </a:r>
            <a:r>
              <a:rPr lang="nb-NO" sz="2600" b="1" dirty="0" smtClean="0">
                <a:solidFill>
                  <a:srgbClr val="0000FF"/>
                </a:solidFill>
              </a:rPr>
              <a:t>)</a:t>
            </a:r>
            <a:endParaRPr lang="nb-NO" sz="2600" b="1" dirty="0">
              <a:solidFill>
                <a:srgbClr val="0000FF"/>
              </a:solidFill>
            </a:endParaRPr>
          </a:p>
        </p:txBody>
      </p:sp>
      <p:pic>
        <p:nvPicPr>
          <p:cNvPr id="4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38309"/>
            <a:ext cx="1459638" cy="1111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40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6371" y="285728"/>
            <a:ext cx="773679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err="1" smtClean="0"/>
              <a:t>Leveårsgevinst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2700" dirty="0" err="1" smtClean="0"/>
              <a:t>Dødelighet</a:t>
            </a:r>
            <a:r>
              <a:rPr lang="en-GB" sz="2700" dirty="0" smtClean="0"/>
              <a:t> </a:t>
            </a:r>
            <a:r>
              <a:rPr lang="en-GB" sz="2700" dirty="0" err="1" smtClean="0"/>
              <a:t>i</a:t>
            </a:r>
            <a:r>
              <a:rPr lang="en-GB" sz="2700" dirty="0" smtClean="0"/>
              <a:t> </a:t>
            </a:r>
            <a:r>
              <a:rPr lang="en-GB" sz="2700" dirty="0" err="1" smtClean="0"/>
              <a:t>Norge</a:t>
            </a:r>
            <a:r>
              <a:rPr lang="en-GB" sz="2700" dirty="0" smtClean="0"/>
              <a:t> 2008, 98.8% </a:t>
            </a:r>
            <a:r>
              <a:rPr lang="en-GB" sz="2700" dirty="0" err="1" smtClean="0"/>
              <a:t>er</a:t>
            </a:r>
            <a:r>
              <a:rPr lang="en-GB" sz="2700" dirty="0" smtClean="0"/>
              <a:t> </a:t>
            </a:r>
            <a:r>
              <a:rPr lang="en-GB" sz="2700" dirty="0" err="1" smtClean="0"/>
              <a:t>i</a:t>
            </a:r>
            <a:r>
              <a:rPr lang="en-GB" sz="2700" dirty="0" smtClean="0"/>
              <a:t> live </a:t>
            </a:r>
            <a:r>
              <a:rPr lang="en-GB" sz="2700" dirty="0" err="1" smtClean="0"/>
              <a:t>ved</a:t>
            </a:r>
            <a:r>
              <a:rPr lang="en-GB" sz="2700" dirty="0" smtClean="0"/>
              <a:t> alder 30 </a:t>
            </a:r>
            <a:r>
              <a:rPr lang="en-GB" sz="2700" dirty="0" err="1" smtClean="0"/>
              <a:t>år</a:t>
            </a:r>
            <a:r>
              <a:rPr lang="en-GB" dirty="0" smtClean="0"/>
              <a:t>.</a:t>
            </a:r>
            <a:endParaRPr lang="nb-NO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844" y="1724790"/>
            <a:ext cx="7695670" cy="45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7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Forventet levealder i Norge for barn født i 2009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9" t="3498" r="4565" b="9783"/>
          <a:stretch/>
        </p:blipFill>
        <p:spPr>
          <a:xfrm>
            <a:off x="1646154" y="1417638"/>
            <a:ext cx="6945207" cy="5175720"/>
          </a:xfrm>
        </p:spPr>
      </p:pic>
      <p:pic>
        <p:nvPicPr>
          <p:cNvPr id="5" name="Picture 2" descr="Newb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78" y="4850460"/>
            <a:ext cx="1742898" cy="1742898"/>
          </a:xfrm>
          <a:prstGeom prst="rect">
            <a:avLst/>
          </a:prstGeom>
          <a:noFill/>
        </p:spPr>
      </p:pic>
      <p:cxnSp>
        <p:nvCxnSpPr>
          <p:cNvPr id="6" name="Rett linje 5"/>
          <p:cNvCxnSpPr/>
          <p:nvPr/>
        </p:nvCxnSpPr>
        <p:spPr>
          <a:xfrm flipH="1" flipV="1">
            <a:off x="4290272" y="1807823"/>
            <a:ext cx="68644" cy="3260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 flipV="1">
            <a:off x="7951650" y="1807823"/>
            <a:ext cx="68644" cy="3260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1857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Tapte leveår </a:t>
            </a:r>
            <a:br>
              <a:rPr lang="nb-NO" dirty="0" smtClean="0"/>
            </a:br>
            <a:r>
              <a:rPr lang="nb-NO" sz="3600" dirty="0" smtClean="0"/>
              <a:t>(1970-78 vs. 1979-2009)</a:t>
            </a:r>
            <a:br>
              <a:rPr lang="nb-NO" sz="3600" dirty="0" smtClean="0"/>
            </a:b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2858" y="1549400"/>
            <a:ext cx="7710830" cy="4981238"/>
          </a:xfrm>
        </p:spPr>
        <p:txBody>
          <a:bodyPr>
            <a:normAutofit/>
          </a:bodyPr>
          <a:lstStyle/>
          <a:p>
            <a:r>
              <a:rPr lang="nb-NO" dirty="0" smtClean="0"/>
              <a:t>452,112 svangerskapsavbrudd</a:t>
            </a:r>
          </a:p>
          <a:p>
            <a:r>
              <a:rPr lang="nb-NO" dirty="0" smtClean="0"/>
              <a:t>Dersom 2/3 hadde vært unngått</a:t>
            </a:r>
          </a:p>
          <a:p>
            <a:pPr lvl="1"/>
            <a:r>
              <a:rPr lang="nb-NO" dirty="0" smtClean="0"/>
              <a:t>301.408 fødsler</a:t>
            </a:r>
          </a:p>
          <a:p>
            <a:pPr lvl="1"/>
            <a:r>
              <a:rPr lang="nb-NO" dirty="0" smtClean="0"/>
              <a:t>I perioden 5.772 nye fødsler av barn født.</a:t>
            </a:r>
          </a:p>
          <a:p>
            <a:pPr lvl="1"/>
            <a:r>
              <a:rPr lang="nb-NO" dirty="0" smtClean="0"/>
              <a:t>Leveår: 5.099.338 leveår (diskontert 2.372.699)</a:t>
            </a:r>
          </a:p>
          <a:p>
            <a:r>
              <a:rPr lang="nb-NO" dirty="0" smtClean="0"/>
              <a:t>I et livsperspektiv 15.2 millioner leveår..</a:t>
            </a:r>
          </a:p>
          <a:p>
            <a:endParaRPr lang="nb-NO" dirty="0"/>
          </a:p>
          <a:p>
            <a:pPr marL="82296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Realistisk? Beregnet pris/leveår gjør at årlige antallet er uvesentlig…</a:t>
            </a:r>
          </a:p>
          <a:p>
            <a:pPr marL="82296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419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393700"/>
            <a:ext cx="8839200" cy="615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Diskonteringsrente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.) = 0, 4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og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 5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Effekt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.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E (0%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.) 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= 5.1 million LYG, E (4% </a:t>
            </a:r>
            <a:r>
              <a:rPr kumimoji="0" lang="nb-NO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.) = 2.4 million LYG, E (5% </a:t>
            </a:r>
            <a:r>
              <a:rPr kumimoji="0" lang="nb-NO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.) = 2.4 million LYG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latin typeface="Cambria" charset="0"/>
                <a:ea typeface="ÇlÇr ñæí©" charset="0"/>
              </a:rPr>
              <a:t>Kostnadseffektivitets</a:t>
            </a:r>
            <a:r>
              <a:rPr lang="en-US" sz="1800" b="1" dirty="0" smtClean="0">
                <a:latin typeface="Cambria" charset="0"/>
                <a:ea typeface="ÇlÇr ñæí©" charset="0"/>
              </a:rPr>
              <a:t> </a:t>
            </a:r>
            <a:r>
              <a:rPr lang="en-US" sz="1800" b="1" dirty="0" err="1" smtClean="0">
                <a:latin typeface="Cambria" charset="0"/>
                <a:ea typeface="ÇlÇr ñæí©" charset="0"/>
              </a:rPr>
              <a:t>analyse</a:t>
            </a:r>
            <a:r>
              <a:rPr lang="en-US" sz="1800" b="1" dirty="0" smtClean="0">
                <a:latin typeface="Cambria" charset="0"/>
                <a:ea typeface="ÇlÇr ñæí©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C/E): </a:t>
            </a:r>
            <a:r>
              <a:rPr kumimoji="0" lang="en-US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Kostnad</a:t>
            </a:r>
            <a:r>
              <a:rPr kumimoji="0" lang="en-US" sz="1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 per </a:t>
            </a:r>
            <a:r>
              <a:rPr kumimoji="0" lang="en-US" sz="18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vunnet</a:t>
            </a:r>
            <a:r>
              <a:rPr kumimoji="0" lang="en-US" sz="1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leveår</a:t>
            </a:r>
            <a:r>
              <a:rPr kumimoji="0" lang="en-US" sz="1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LYG</a:t>
            </a:r>
            <a:r>
              <a:rPr kumimoji="0" lang="en-US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)</a:t>
            </a:r>
            <a:endParaRPr lang="en-US" sz="1800" b="1" u="sng" dirty="0" smtClean="0"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ÇlÇr ñæí©" charset="0"/>
              </a:rPr>
              <a:t>	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ÇlÇr ñæí©" charset="0"/>
            </a:endParaRPr>
          </a:p>
          <a:p>
            <a:pPr marL="0" indent="0">
              <a:buClr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charset="0"/>
                <a:ea typeface="ÇlÇr ñæí©" charset="0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Times New Roman" charset="0"/>
                <a:ea typeface="ÇlÇr ñæí©" charset="0"/>
              </a:rPr>
              <a:t>		</a:t>
            </a:r>
            <a:r>
              <a:rPr kumimoji="0" lang="nb-NO" sz="18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Cost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*	</a:t>
            </a:r>
            <a:r>
              <a:rPr lang="nb-NO" sz="1800" b="1" dirty="0" err="1" smtClean="0">
                <a:solidFill>
                  <a:srgbClr val="FF6600"/>
                </a:solidFill>
                <a:latin typeface="Cambria" charset="0"/>
                <a:ea typeface="ÇlÇr ñæí©" charset="0"/>
              </a:rPr>
              <a:t>Cost</a:t>
            </a:r>
            <a:r>
              <a:rPr lang="nb-NO" sz="1800" b="1" dirty="0" smtClean="0">
                <a:solidFill>
                  <a:srgbClr val="FF6600"/>
                </a:solidFill>
                <a:latin typeface="Cambria" charset="0"/>
                <a:ea typeface="ÇlÇr ñæí©" charset="0"/>
              </a:rPr>
              <a:t>*	</a:t>
            </a:r>
            <a:r>
              <a:rPr lang="nb-NO" sz="1800" b="1" dirty="0" err="1" smtClean="0">
                <a:solidFill>
                  <a:srgbClr val="FF6600"/>
                </a:solidFill>
                <a:latin typeface="Cambria" charset="0"/>
                <a:ea typeface="ÇlÇr ñæí©" charset="0"/>
              </a:rPr>
              <a:t>Cost</a:t>
            </a:r>
            <a:r>
              <a:rPr lang="nb-NO" sz="1800" b="1" dirty="0" smtClean="0">
                <a:solidFill>
                  <a:srgbClr val="FF6600"/>
                </a:solidFill>
                <a:latin typeface="Cambria" charset="0"/>
                <a:ea typeface="ÇlÇr ñæí©" charset="0"/>
              </a:rPr>
              <a:t>*</a:t>
            </a:r>
            <a:r>
              <a:rPr lang="nb-NO" sz="1800" b="1" dirty="0" smtClean="0">
                <a:solidFill>
                  <a:srgbClr val="000000"/>
                </a:solidFill>
                <a:latin typeface="Cambria" charset="0"/>
                <a:ea typeface="ÇlÇr ñæí©" charset="0"/>
              </a:rPr>
              <a:t>	C</a:t>
            </a:r>
            <a:r>
              <a:rPr lang="nb-NO" sz="1800" b="1" dirty="0">
                <a:solidFill>
                  <a:srgbClr val="000000"/>
                </a:solidFill>
                <a:latin typeface="Cambria" charset="0"/>
                <a:ea typeface="ÇlÇr ñæí©" charset="0"/>
              </a:rPr>
              <a:t>/E </a:t>
            </a:r>
            <a:r>
              <a:rPr lang="nb-NO" sz="1800" b="1" dirty="0" smtClean="0">
                <a:solidFill>
                  <a:srgbClr val="000000"/>
                </a:solidFill>
                <a:latin typeface="Cambria" charset="0"/>
                <a:ea typeface="ÇlÇr ñæí©" charset="0"/>
              </a:rPr>
              <a:t>	C/E 	C</a:t>
            </a:r>
            <a:r>
              <a:rPr lang="nb-NO" sz="1800" b="1" dirty="0">
                <a:solidFill>
                  <a:srgbClr val="000000"/>
                </a:solidFill>
                <a:latin typeface="Cambria" charset="0"/>
                <a:ea typeface="ÇlÇr ñæí©" charset="0"/>
              </a:rPr>
              <a:t>/E </a:t>
            </a:r>
            <a:endParaRPr kumimoji="0" lang="nb-N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charset="0"/>
              <a:ea typeface="ÇlÇr ñæí©" charset="0"/>
            </a:endParaRPr>
          </a:p>
          <a:p>
            <a:pPr marL="0" indent="0">
              <a:buClrTx/>
              <a:buFontTx/>
              <a:buNone/>
            </a:pPr>
            <a:r>
              <a:rPr lang="nb-NO" sz="1800" b="1" dirty="0">
                <a:solidFill>
                  <a:srgbClr val="000000"/>
                </a:solidFill>
                <a:latin typeface="Cambria" charset="0"/>
                <a:ea typeface="ÇlÇr ñæí©" charset="0"/>
              </a:rPr>
              <a:t>	</a:t>
            </a:r>
            <a:r>
              <a:rPr lang="nb-NO" sz="1800" b="1" dirty="0" smtClean="0">
                <a:solidFill>
                  <a:srgbClr val="000000"/>
                </a:solidFill>
                <a:latin typeface="Cambria" charset="0"/>
                <a:ea typeface="ÇlÇr ñæí©" charset="0"/>
              </a:rPr>
              <a:t>		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0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% </a:t>
            </a:r>
            <a:r>
              <a:rPr kumimoji="0" lang="nb-NO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	4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% </a:t>
            </a:r>
            <a:r>
              <a:rPr kumimoji="0" lang="nb-NO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	5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% </a:t>
            </a:r>
            <a:r>
              <a:rPr kumimoji="0" lang="nb-NO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</a:t>
            </a:r>
            <a:r>
              <a:rPr kumimoji="0" lang="nb-NO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	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0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%d.r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)(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%d.r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 (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5% </a:t>
            </a:r>
            <a:r>
              <a:rPr kumimoji="0" lang="nb-NO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d.r</a:t>
            </a:r>
            <a:r>
              <a:rPr kumimoji="0" lang="nb-NO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800" dirty="0"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Helsetjenesten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	</a:t>
            </a: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817	467	415	160	197	208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Helsetj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familie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kostnad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			</a:t>
            </a: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26,948	12,730	10,739	</a:t>
            </a: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5285	</a:t>
            </a: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5365	5374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lvl="0" indent="0">
              <a:buClrTx/>
              <a:buSzTx/>
              <a:buNone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Total </a:t>
            </a:r>
            <a:r>
              <a:rPr lang="en-US" sz="1800" dirty="0" err="1" smtClean="0">
                <a:solidFill>
                  <a:srgbClr val="000000"/>
                </a:solidFill>
                <a:latin typeface="Cambria" charset="0"/>
                <a:ea typeface="ÇlÇr ñæí©" charset="0"/>
              </a:rPr>
              <a:t>kostnad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ekskl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latin typeface="Cambria" charset="0"/>
                <a:ea typeface="ÇlÇr ñæí©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ÇlÇr ñæí©" charset="0"/>
              </a:rPr>
              <a:t>C</a:t>
            </a:r>
            <a:r>
              <a:rPr lang="en-US" sz="1800" baseline="-25000" dirty="0">
                <a:solidFill>
                  <a:srgbClr val="000000"/>
                </a:solidFill>
                <a:latin typeface="Cambria" charset="0"/>
                <a:ea typeface="ÇlÇr ñæí©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 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		12,502	6,424	5,554	2,452	2,707	2,779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Totale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mbria" charset="0"/>
                <a:ea typeface="ÇlÇr ñæí©" charset="0"/>
              </a:rPr>
              <a:t>kostnader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2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 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		</a:t>
            </a: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38,633	18,686	15,878	7,576	7,876	7,946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Samfunnskostnader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 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	-41,850	-12,307	-8920	-8,207	-5,187	-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4,464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Alle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ressurser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mbria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(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2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 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+C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2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-S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ÇlÇr ñæí©" charset="0"/>
              </a:rPr>
              <a:t>)	-15,718	-175	1,405	-3,082	-74	703</a:t>
            </a:r>
            <a:endParaRPr kumimoji="0" 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*Sum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i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millioner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Euro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ambria" charset="0"/>
                <a:ea typeface="ÇlÇr ñæí©" charset="0"/>
              </a:rPr>
              <a:t>(€).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724650" y="5163161"/>
            <a:ext cx="800100" cy="6153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778500" y="5163161"/>
            <a:ext cx="787400" cy="6153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724650" y="4547822"/>
            <a:ext cx="800100" cy="6153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943350" y="2407261"/>
            <a:ext cx="679450" cy="6153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009900" y="4509722"/>
            <a:ext cx="920750" cy="6534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9857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betydning for resultatet?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32" b="13553"/>
          <a:stretch/>
        </p:blipFill>
        <p:spPr>
          <a:xfrm>
            <a:off x="1231798" y="1552489"/>
            <a:ext cx="7334566" cy="4578356"/>
          </a:xfrm>
        </p:spPr>
      </p:pic>
    </p:spTree>
    <p:extLst>
      <p:ext uri="{BB962C8B-B14F-4D97-AF65-F5344CB8AC3E}">
        <p14:creationId xmlns:p14="http://schemas.microsoft.com/office/powerpoint/2010/main" val="227906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997" t="9259" r="18890" b="11111"/>
          <a:stretch>
            <a:fillRect/>
          </a:stretch>
        </p:blipFill>
        <p:spPr bwMode="auto">
          <a:xfrm rot="16200000">
            <a:off x="1782939" y="-136299"/>
            <a:ext cx="6410583" cy="72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106376" y="3543659"/>
            <a:ext cx="7827311" cy="3141560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b-NO" dirty="0" smtClean="0">
                <a:solidFill>
                  <a:schemeClr val="tx1"/>
                </a:solidFill>
              </a:rPr>
              <a:t>Det er meget lønnsomt for samfunnet å unngå svangerskapsavbrudd….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G</a:t>
            </a:r>
            <a:r>
              <a:rPr lang="nb-NO" dirty="0" smtClean="0">
                <a:solidFill>
                  <a:schemeClr val="tx1"/>
                </a:solidFill>
              </a:rPr>
              <a:t>evinsten </a:t>
            </a:r>
            <a:r>
              <a:rPr lang="nb-NO" dirty="0" err="1" smtClean="0">
                <a:solidFill>
                  <a:schemeClr val="tx1"/>
                </a:solidFill>
              </a:rPr>
              <a:t>ca</a:t>
            </a:r>
            <a:r>
              <a:rPr lang="nb-NO" dirty="0" smtClean="0">
                <a:solidFill>
                  <a:schemeClr val="tx1"/>
                </a:solidFill>
              </a:rPr>
              <a:t> kr. </a:t>
            </a:r>
            <a:r>
              <a:rPr lang="nb-NO" dirty="0">
                <a:solidFill>
                  <a:schemeClr val="tx1"/>
                </a:solidFill>
              </a:rPr>
              <a:t>4</a:t>
            </a:r>
            <a:r>
              <a:rPr lang="nb-NO" dirty="0" smtClean="0">
                <a:solidFill>
                  <a:schemeClr val="tx1"/>
                </a:solidFill>
              </a:rPr>
              <a:t>0.000,- (</a:t>
            </a:r>
            <a:r>
              <a:rPr lang="nb-NO" dirty="0" err="1" smtClean="0">
                <a:solidFill>
                  <a:schemeClr val="tx1"/>
                </a:solidFill>
              </a:rPr>
              <a:t>udiskontert</a:t>
            </a:r>
            <a:r>
              <a:rPr lang="nb-NO" dirty="0" smtClean="0">
                <a:solidFill>
                  <a:schemeClr val="tx1"/>
                </a:solidFill>
              </a:rPr>
              <a:t> kr. 64</a:t>
            </a:r>
            <a:r>
              <a:rPr lang="nb-NO" dirty="0">
                <a:solidFill>
                  <a:schemeClr val="tx1"/>
                </a:solidFill>
              </a:rPr>
              <a:t>.</a:t>
            </a:r>
            <a:r>
              <a:rPr lang="nb-NO" dirty="0" smtClean="0">
                <a:solidFill>
                  <a:schemeClr val="tx1"/>
                </a:solidFill>
              </a:rPr>
              <a:t>000,-) per vunnet leveår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0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4818" y="274638"/>
            <a:ext cx="7728870" cy="1369654"/>
          </a:xfrm>
        </p:spPr>
        <p:txBody>
          <a:bodyPr/>
          <a:lstStyle/>
          <a:p>
            <a:r>
              <a:rPr lang="nb-NO" dirty="0" smtClean="0"/>
              <a:t>Bakgrunnen for analysen…..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2378" y="1644292"/>
            <a:ext cx="8041310" cy="5092511"/>
          </a:xfrm>
        </p:spPr>
        <p:txBody>
          <a:bodyPr>
            <a:normAutofit/>
          </a:bodyPr>
          <a:lstStyle/>
          <a:p>
            <a:r>
              <a:rPr lang="nb-NO" sz="3000" dirty="0" smtClean="0"/>
              <a:t>Vi har selvbestemt abort i Norge…</a:t>
            </a:r>
          </a:p>
          <a:p>
            <a:r>
              <a:rPr lang="nb-NO" sz="3000" dirty="0" smtClean="0"/>
              <a:t>Økonomiske aspekter er en av flere faktorer ved valg av svangerskapsavbrudd…</a:t>
            </a:r>
          </a:p>
          <a:p>
            <a:pPr lvl="1"/>
            <a:r>
              <a:rPr lang="nb-NO" sz="2600" dirty="0"/>
              <a:t>Informasjonen skal beskrive inngrepets art og de medisinske virkninger/bivirkninger. Hun skal også </a:t>
            </a:r>
            <a:r>
              <a:rPr lang="nb-NO" sz="2600" dirty="0">
                <a:solidFill>
                  <a:srgbClr val="FF0000"/>
                </a:solidFill>
              </a:rPr>
              <a:t>sikres informasjon og veiledning om den bistand samfunnet kan tilby</a:t>
            </a:r>
            <a:r>
              <a:rPr lang="nb-NO" sz="2600" dirty="0"/>
              <a:t> henne. </a:t>
            </a:r>
            <a:endParaRPr lang="nb-NO" sz="2600" dirty="0" smtClean="0"/>
          </a:p>
          <a:p>
            <a:r>
              <a:rPr lang="nb-NO" sz="3000" dirty="0" smtClean="0"/>
              <a:t>Kostnader fra et samfunnsøkonomisk perspektiv</a:t>
            </a:r>
            <a:endParaRPr lang="nb-NO" sz="2800" dirty="0" smtClean="0"/>
          </a:p>
          <a:p>
            <a:pPr lvl="1"/>
            <a:r>
              <a:rPr lang="nb-NO" sz="2400" dirty="0" smtClean="0"/>
              <a:t>Hva </a:t>
            </a:r>
            <a:r>
              <a:rPr lang="nb-NO" sz="2400" dirty="0"/>
              <a:t>tjener eller taper Norge på et svangerskapsavbrudd?</a:t>
            </a:r>
            <a:endParaRPr lang="nb-NO" sz="2600" dirty="0" smtClean="0"/>
          </a:p>
        </p:txBody>
      </p:sp>
    </p:spTree>
    <p:extLst>
      <p:ext uri="{BB962C8B-B14F-4D97-AF65-F5344CB8AC3E}">
        <p14:creationId xmlns:p14="http://schemas.microsoft.com/office/powerpoint/2010/main" val="203106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9" b="59962"/>
          <a:stretch/>
        </p:blipFill>
        <p:spPr>
          <a:xfrm>
            <a:off x="325970" y="475645"/>
            <a:ext cx="9487598" cy="5623839"/>
          </a:xfrm>
        </p:spPr>
      </p:pic>
      <p:sp>
        <p:nvSpPr>
          <p:cNvPr id="2" name="TekstSylinder 1"/>
          <p:cNvSpPr txBox="1"/>
          <p:nvPr/>
        </p:nvSpPr>
        <p:spPr>
          <a:xfrm>
            <a:off x="2436875" y="5091654"/>
            <a:ext cx="50674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www.webmedcentral.com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35233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9921" y="113961"/>
            <a:ext cx="7663767" cy="1396372"/>
          </a:xfrm>
        </p:spPr>
        <p:txBody>
          <a:bodyPr>
            <a:normAutofit/>
          </a:bodyPr>
          <a:lstStyle/>
          <a:p>
            <a:pPr algn="ctr"/>
            <a:r>
              <a:rPr lang="nb-NO" dirty="0" smtClean="0"/>
              <a:t>Norges og verdens befolkning</a:t>
            </a:r>
            <a:br>
              <a:rPr lang="nb-NO" dirty="0" smtClean="0"/>
            </a:br>
            <a:r>
              <a:rPr lang="nb-NO" sz="4000" dirty="0" smtClean="0"/>
              <a:t>”Befolkningspyramide”</a:t>
            </a:r>
            <a:endParaRPr lang="nb-NO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5560" t="12629" r="16459" b="5062"/>
          <a:stretch/>
        </p:blipFill>
        <p:spPr bwMode="auto">
          <a:xfrm>
            <a:off x="10648" y="1922243"/>
            <a:ext cx="5810795" cy="478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tt pil 4"/>
          <p:cNvCxnSpPr/>
          <p:nvPr/>
        </p:nvCxnSpPr>
        <p:spPr>
          <a:xfrm>
            <a:off x="166538" y="4359016"/>
            <a:ext cx="11033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ig-2009-04-02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834" y="2013778"/>
            <a:ext cx="4075758" cy="44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727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4678" y="274638"/>
            <a:ext cx="76167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1979 – 2009</a:t>
            </a:r>
            <a:r>
              <a:rPr lang="en-GB" dirty="0" smtClean="0"/>
              <a:t> </a:t>
            </a:r>
            <a:r>
              <a:rPr lang="en-GB" dirty="0" err="1" smtClean="0"/>
              <a:t>antall</a:t>
            </a:r>
            <a:r>
              <a:rPr lang="en-GB" dirty="0" smtClean="0"/>
              <a:t> </a:t>
            </a:r>
            <a:r>
              <a:rPr lang="en-GB" dirty="0" err="1" smtClean="0"/>
              <a:t>svangerskapsavbrudd</a:t>
            </a:r>
            <a:r>
              <a:rPr lang="en-GB" dirty="0" smtClean="0"/>
              <a:t> 436.338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432" y="1447800"/>
            <a:ext cx="7749010" cy="52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0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41906" y="274638"/>
            <a:ext cx="6691781" cy="1143000"/>
          </a:xfrm>
        </p:spPr>
        <p:txBody>
          <a:bodyPr>
            <a:normAutofit/>
          </a:bodyPr>
          <a:lstStyle/>
          <a:p>
            <a:r>
              <a:rPr lang="nb-NO" sz="6000" dirty="0" smtClean="0"/>
              <a:t>Konsekvenser</a:t>
            </a:r>
            <a:endParaRPr lang="nb-NO" sz="6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00232" y="1417638"/>
            <a:ext cx="7143768" cy="5011125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 smtClean="0"/>
              <a:t>Pensjonsreform</a:t>
            </a:r>
          </a:p>
          <a:p>
            <a:pPr lvl="1"/>
            <a:r>
              <a:rPr lang="nb-NO" dirty="0" smtClean="0"/>
              <a:t>Flest mulig i arbeidslivet til 70 år</a:t>
            </a:r>
          </a:p>
          <a:p>
            <a:pPr lvl="1"/>
            <a:r>
              <a:rPr lang="nb-NO" dirty="0" smtClean="0"/>
              <a:t>Ugunstig med tidlig pensjonering..</a:t>
            </a:r>
          </a:p>
          <a:p>
            <a:pPr marL="402336" lvl="1" indent="0">
              <a:buNone/>
            </a:pPr>
            <a:endParaRPr lang="nb-NO" dirty="0" smtClean="0"/>
          </a:p>
          <a:p>
            <a:r>
              <a:rPr lang="nb-NO" b="1" dirty="0" smtClean="0"/>
              <a:t>Helsereform</a:t>
            </a:r>
            <a:r>
              <a:rPr lang="nb-NO" dirty="0" smtClean="0"/>
              <a:t> </a:t>
            </a:r>
            <a:endParaRPr lang="nb-NO" dirty="0"/>
          </a:p>
          <a:p>
            <a:pPr lvl="1"/>
            <a:r>
              <a:rPr lang="nb-NO" dirty="0" smtClean="0"/>
              <a:t>Samhandlingsreform</a:t>
            </a:r>
            <a:endParaRPr lang="nb-NO" dirty="0"/>
          </a:p>
          <a:p>
            <a:pPr lvl="2"/>
            <a:r>
              <a:rPr lang="nb-NO" dirty="0" smtClean="0"/>
              <a:t>LEON/BEON</a:t>
            </a:r>
          </a:p>
          <a:p>
            <a:pPr marL="402336" lvl="1" indent="0">
              <a:buNone/>
            </a:pPr>
            <a:endParaRPr lang="nb-NO" dirty="0" smtClean="0"/>
          </a:p>
          <a:p>
            <a:r>
              <a:rPr lang="nb-NO" b="1" dirty="0" smtClean="0"/>
              <a:t>NAV reformen</a:t>
            </a:r>
          </a:p>
          <a:p>
            <a:pPr lvl="1"/>
            <a:r>
              <a:rPr lang="nb-NO" dirty="0" smtClean="0"/>
              <a:t>Inkluderende arbeidsliv…</a:t>
            </a:r>
          </a:p>
          <a:p>
            <a:pPr lvl="1"/>
            <a:r>
              <a:rPr lang="nb-NO" dirty="0" smtClean="0"/>
              <a:t>De som kan jobbe skal jobbe…</a:t>
            </a:r>
            <a:endParaRPr lang="nb-NO" dirty="0"/>
          </a:p>
        </p:txBody>
      </p:sp>
      <p:pic>
        <p:nvPicPr>
          <p:cNvPr id="4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643" r="47333"/>
          <a:stretch>
            <a:fillRect/>
          </a:stretch>
        </p:blipFill>
        <p:spPr bwMode="auto">
          <a:xfrm>
            <a:off x="0" y="0"/>
            <a:ext cx="2000232" cy="685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2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Markov modellen</a:t>
            </a:r>
            <a:br>
              <a:rPr lang="nb-NO" dirty="0" smtClean="0"/>
            </a:br>
            <a:r>
              <a:rPr lang="nb-NO" dirty="0" smtClean="0"/>
              <a:t>(1979-2009)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1" r="7380"/>
          <a:stretch/>
        </p:blipFill>
        <p:spPr>
          <a:xfrm>
            <a:off x="1067782" y="1595452"/>
            <a:ext cx="7865906" cy="4622786"/>
          </a:xfrm>
        </p:spPr>
      </p:pic>
      <p:cxnSp>
        <p:nvCxnSpPr>
          <p:cNvPr id="5" name="Rett pil 4"/>
          <p:cNvCxnSpPr/>
          <p:nvPr/>
        </p:nvCxnSpPr>
        <p:spPr>
          <a:xfrm>
            <a:off x="5471506" y="4170856"/>
            <a:ext cx="877950" cy="501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pil 6"/>
          <p:cNvCxnSpPr/>
          <p:nvPr/>
        </p:nvCxnSpPr>
        <p:spPr>
          <a:xfrm flipH="1">
            <a:off x="4060516" y="4170856"/>
            <a:ext cx="799561" cy="501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4860077" y="5252769"/>
            <a:ext cx="6114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6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133518"/>
            <a:ext cx="7498080" cy="838636"/>
          </a:xfrm>
        </p:spPr>
        <p:txBody>
          <a:bodyPr/>
          <a:lstStyle/>
          <a:p>
            <a:r>
              <a:rPr lang="nb-NO" dirty="0" smtClean="0"/>
              <a:t>Materiale og metode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5825" y="1113274"/>
            <a:ext cx="7757863" cy="54409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Markov analyse</a:t>
            </a:r>
          </a:p>
          <a:p>
            <a:r>
              <a:rPr lang="nb-NO" dirty="0" smtClean="0"/>
              <a:t>Tidsperspektiv 31 år (1979-2009)</a:t>
            </a:r>
          </a:p>
          <a:p>
            <a:r>
              <a:rPr lang="nb-NO" dirty="0" smtClean="0"/>
              <a:t>Samfunnsperspektiv</a:t>
            </a:r>
          </a:p>
          <a:p>
            <a:r>
              <a:rPr lang="nb-NO" dirty="0" smtClean="0"/>
              <a:t>Kostnader</a:t>
            </a:r>
          </a:p>
          <a:p>
            <a:pPr lvl="1"/>
            <a:r>
              <a:rPr lang="nb-NO" dirty="0" smtClean="0"/>
              <a:t>Helsetjeneste kostnader/gevinster (C1/S1)</a:t>
            </a:r>
          </a:p>
          <a:p>
            <a:pPr lvl="1"/>
            <a:r>
              <a:rPr lang="nb-NO" dirty="0" smtClean="0"/>
              <a:t>Pasient/familie kostnader/gevinster (C2/S2)</a:t>
            </a:r>
          </a:p>
          <a:p>
            <a:pPr lvl="1"/>
            <a:r>
              <a:rPr lang="nb-NO" dirty="0"/>
              <a:t>A</a:t>
            </a:r>
            <a:r>
              <a:rPr lang="nb-NO" dirty="0" smtClean="0"/>
              <a:t>ndre sektor kostnader/gevinster (C3/S3)</a:t>
            </a:r>
          </a:p>
          <a:p>
            <a:pPr lvl="1"/>
            <a:r>
              <a:rPr lang="nb-NO" dirty="0" smtClean="0"/>
              <a:t>Produksjonstap/produksjonsgevinst (C4/S4) </a:t>
            </a:r>
          </a:p>
          <a:p>
            <a:r>
              <a:rPr lang="nb-NO" dirty="0" smtClean="0"/>
              <a:t>Fertilitetsrate</a:t>
            </a:r>
          </a:p>
          <a:p>
            <a:pPr lvl="1"/>
            <a:r>
              <a:rPr lang="nb-NO" dirty="0" smtClean="0"/>
              <a:t>1970-1978: 	2.1 barn/kvinne</a:t>
            </a:r>
          </a:p>
          <a:p>
            <a:pPr lvl="1"/>
            <a:r>
              <a:rPr lang="nb-NO" dirty="0" smtClean="0"/>
              <a:t>1979-2009	1,9 barn/kvinne</a:t>
            </a:r>
          </a:p>
          <a:p>
            <a:r>
              <a:rPr lang="nb-NO" dirty="0" smtClean="0"/>
              <a:t>1 Euro = 7.782 NOK</a:t>
            </a:r>
          </a:p>
          <a:p>
            <a:r>
              <a:rPr lang="nb-NO" dirty="0" smtClean="0"/>
              <a:t>4% diskonteringsrente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488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1144470" y="188159"/>
            <a:ext cx="3948738" cy="620787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b-NO" b="1" u="sng" dirty="0" smtClean="0"/>
              <a:t>Svangerskapsavbrudd</a:t>
            </a:r>
          </a:p>
          <a:p>
            <a:r>
              <a:rPr lang="nb-NO" sz="2000" dirty="0" smtClean="0"/>
              <a:t>C1 (Helsetjenesten)</a:t>
            </a:r>
          </a:p>
          <a:p>
            <a:pPr lvl="1"/>
            <a:r>
              <a:rPr lang="nb-NO" sz="2000" dirty="0" smtClean="0"/>
              <a:t>DRG 381O = € 556</a:t>
            </a:r>
          </a:p>
          <a:p>
            <a:pPr lvl="1"/>
            <a:endParaRPr lang="nb-NO" sz="2000" dirty="0"/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r>
              <a:rPr lang="nb-NO" sz="2000" dirty="0" smtClean="0"/>
              <a:t>C2 (Pasient/familie)</a:t>
            </a:r>
          </a:p>
          <a:p>
            <a:pPr lvl="1"/>
            <a:r>
              <a:rPr lang="nb-NO" sz="2000" dirty="0" smtClean="0"/>
              <a:t>Egenandel/reise</a:t>
            </a:r>
          </a:p>
          <a:p>
            <a:pPr marL="402336" lvl="1" indent="0">
              <a:buNone/>
            </a:pPr>
            <a:endParaRPr lang="nb-NO" sz="2000" dirty="0" smtClean="0"/>
          </a:p>
          <a:p>
            <a:r>
              <a:rPr lang="nb-NO" sz="2000" dirty="0" smtClean="0"/>
              <a:t>C3 (Andre sektorer)</a:t>
            </a:r>
          </a:p>
          <a:p>
            <a:pPr lvl="1"/>
            <a:r>
              <a:rPr lang="nb-NO" sz="2000" dirty="0" smtClean="0"/>
              <a:t>Ingen</a:t>
            </a:r>
          </a:p>
          <a:p>
            <a:pPr lvl="1"/>
            <a:endParaRPr lang="nb-NO" sz="2000" dirty="0"/>
          </a:p>
          <a:p>
            <a:pPr lvl="1"/>
            <a:endParaRPr lang="nb-NO" sz="2000" dirty="0" smtClean="0"/>
          </a:p>
          <a:p>
            <a:r>
              <a:rPr lang="nb-NO" sz="2000" dirty="0" smtClean="0"/>
              <a:t>C4 (Produksjonstap)</a:t>
            </a:r>
          </a:p>
          <a:p>
            <a:pPr lvl="2"/>
            <a:r>
              <a:rPr lang="nb-NO" dirty="0" smtClean="0"/>
              <a:t>Abort 3 </a:t>
            </a:r>
            <a:r>
              <a:rPr lang="nb-NO" dirty="0" err="1" smtClean="0"/>
              <a:t>dgr</a:t>
            </a:r>
            <a:r>
              <a:rPr lang="nb-NO" dirty="0" smtClean="0"/>
              <a:t> fravær-70% yrkesaktiv</a:t>
            </a:r>
          </a:p>
          <a:p>
            <a:pPr lvl="2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093208" y="188159"/>
            <a:ext cx="3840480" cy="646012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b-NO" b="1" u="sng" dirty="0" smtClean="0"/>
              <a:t>Fødsel</a:t>
            </a:r>
          </a:p>
          <a:p>
            <a:r>
              <a:rPr lang="nb-NO" sz="2000" dirty="0" smtClean="0"/>
              <a:t>C1 (Helsetjenesten)</a:t>
            </a:r>
          </a:p>
          <a:p>
            <a:pPr lvl="1"/>
            <a:r>
              <a:rPr lang="nb-NO" sz="2000" dirty="0" smtClean="0"/>
              <a:t>9 </a:t>
            </a:r>
            <a:r>
              <a:rPr lang="nb-NO" sz="2000" dirty="0" err="1" smtClean="0"/>
              <a:t>sv.skapskontroller</a:t>
            </a:r>
            <a:r>
              <a:rPr lang="nb-NO" sz="2000" dirty="0" smtClean="0"/>
              <a:t> (takst fastlege</a:t>
            </a:r>
            <a:r>
              <a:rPr lang="nb-NO" sz="2000" dirty="0"/>
              <a:t> </a:t>
            </a:r>
            <a:r>
              <a:rPr lang="nb-NO" sz="2000" dirty="0" smtClean="0"/>
              <a:t>og DRG 914Q, </a:t>
            </a:r>
            <a:endParaRPr lang="nb-NO" sz="2000" dirty="0"/>
          </a:p>
          <a:p>
            <a:pPr lvl="1"/>
            <a:r>
              <a:rPr lang="nb-NO" sz="2000" dirty="0" smtClean="0"/>
              <a:t>Fødsel (DRG 373, DRG 372, DRG 371, DRG 370,</a:t>
            </a:r>
          </a:p>
          <a:p>
            <a:r>
              <a:rPr lang="nb-NO" sz="2000" dirty="0" smtClean="0"/>
              <a:t>C2 (Pasient/familie)</a:t>
            </a:r>
          </a:p>
          <a:p>
            <a:pPr lvl="1"/>
            <a:r>
              <a:rPr lang="nb-NO" sz="2000" dirty="0" smtClean="0"/>
              <a:t>Egenandel transport </a:t>
            </a:r>
          </a:p>
          <a:p>
            <a:pPr lvl="1"/>
            <a:r>
              <a:rPr lang="nb-NO" sz="2000" b="1" dirty="0" smtClean="0">
                <a:solidFill>
                  <a:srgbClr val="0000FF"/>
                </a:solidFill>
              </a:rPr>
              <a:t>Kostnader knyttet til barns oppvekst (SIFO)</a:t>
            </a:r>
          </a:p>
          <a:p>
            <a:r>
              <a:rPr lang="nb-NO" sz="2000" dirty="0" smtClean="0"/>
              <a:t>C3 (Andre sektorer)</a:t>
            </a:r>
          </a:p>
          <a:p>
            <a:pPr lvl="1"/>
            <a:r>
              <a:rPr lang="nb-NO" sz="2000" b="1" dirty="0" smtClean="0">
                <a:solidFill>
                  <a:srgbClr val="0000FF"/>
                </a:solidFill>
              </a:rPr>
              <a:t>NAV kostnader </a:t>
            </a:r>
            <a:r>
              <a:rPr lang="nb-NO" sz="2000" b="1" dirty="0">
                <a:solidFill>
                  <a:srgbClr val="0000FF"/>
                </a:solidFill>
              </a:rPr>
              <a:t>b</a:t>
            </a:r>
            <a:r>
              <a:rPr lang="nb-NO" sz="2000" b="1" dirty="0" smtClean="0">
                <a:solidFill>
                  <a:srgbClr val="0000FF"/>
                </a:solidFill>
              </a:rPr>
              <a:t>arnetrygd/permisjoner</a:t>
            </a:r>
          </a:p>
          <a:p>
            <a:pPr lvl="1"/>
            <a:r>
              <a:rPr lang="nb-NO" sz="2000" b="1" dirty="0" smtClean="0">
                <a:solidFill>
                  <a:srgbClr val="0000FF"/>
                </a:solidFill>
              </a:rPr>
              <a:t>Utdanningskostnader</a:t>
            </a:r>
          </a:p>
          <a:p>
            <a:r>
              <a:rPr lang="nb-NO" sz="2000" dirty="0" smtClean="0"/>
              <a:t>C4 (Produksjonstap)</a:t>
            </a:r>
          </a:p>
          <a:p>
            <a:pPr lvl="1"/>
            <a:r>
              <a:rPr lang="nb-NO" sz="2000" dirty="0" smtClean="0"/>
              <a:t>Produksjonstap inkludert i C3 (NAV).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26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verv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Solverv.thmx</Template>
  <TotalTime>526</TotalTime>
  <Words>537</Words>
  <Application>Microsoft Macintosh PowerPoint</Application>
  <PresentationFormat>Skjermfremvisning (4:3)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Solverv</vt:lpstr>
      <vt:lpstr>Barna som ikke ble født…Hva koster svangerskaps-avbrudd for Norge? </vt:lpstr>
      <vt:lpstr>Bakgrunnen for analysen…..</vt:lpstr>
      <vt:lpstr>PowerPoint-presentasjon</vt:lpstr>
      <vt:lpstr>Norges og verdens befolkning ”Befolkningspyramide”</vt:lpstr>
      <vt:lpstr>1979 – 2009 antall svangerskapsavbrudd 436.338</vt:lpstr>
      <vt:lpstr>Konsekvenser</vt:lpstr>
      <vt:lpstr>Markov modellen (1979-2009)</vt:lpstr>
      <vt:lpstr>Materiale og metode</vt:lpstr>
      <vt:lpstr>PowerPoint-presentasjon</vt:lpstr>
      <vt:lpstr>PowerPoint-presentasjon</vt:lpstr>
      <vt:lpstr>Leveårsgevinst Dødelighet i Norge 2008, 98.8% er i live ved alder 30 år.</vt:lpstr>
      <vt:lpstr>Forventet levealder i Norge for barn født i 2009</vt:lpstr>
      <vt:lpstr>Tapte leveår  (1970-78 vs. 1979-2009) </vt:lpstr>
      <vt:lpstr>PowerPoint-presentasjon</vt:lpstr>
      <vt:lpstr>Hva har betydning for resultatet?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Microsoft Office-bruker</cp:lastModifiedBy>
  <cp:revision>33</cp:revision>
  <dcterms:created xsi:type="dcterms:W3CDTF">2014-03-15T21:45:23Z</dcterms:created>
  <dcterms:modified xsi:type="dcterms:W3CDTF">2014-03-16T21:29:35Z</dcterms:modified>
</cp:coreProperties>
</file>